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0" r:id="rId7"/>
    <p:sldId id="264" r:id="rId8"/>
    <p:sldId id="263" r:id="rId9"/>
    <p:sldId id="262" r:id="rId10"/>
    <p:sldId id="265" r:id="rId11"/>
    <p:sldId id="266" r:id="rId12"/>
    <p:sldId id="267" r:id="rId13"/>
    <p:sldId id="269" r:id="rId14"/>
    <p:sldId id="270" r:id="rId15"/>
    <p:sldId id="273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4889"/>
  </p:normalViewPr>
  <p:slideViewPr>
    <p:cSldViewPr snapToGrid="0" snapToObjects="1">
      <p:cViewPr varScale="1">
        <p:scale>
          <a:sx n="90" d="100"/>
          <a:sy n="90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79B5A3-2C61-3043-A0BE-0FDCDD802F25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A7CE04-D648-C645-9E4A-6B30E5844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066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A7CE04-D648-C645-9E4A-6B30E58442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84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A7CE04-D648-C645-9E4A-6B30E584423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81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179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30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481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42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57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25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120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0084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800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6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00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9FE80191-A2C6-164F-B509-46C233159D62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C15A694E-6755-4842-BC0E-B70E0B52E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576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179D8-C964-544E-A836-5F4F4E88C6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15: fluency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C250F4-B28A-014D-8298-E2B6DF08F4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59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4656D-8421-4C49-B010-46D689F57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SCC Symbols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8462B-A273-4F2E-8E05-BB47E452C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500" dirty="0"/>
              <a:t>“A” –Aims</a:t>
            </a:r>
          </a:p>
          <a:p>
            <a:pPr lvl="1"/>
            <a:r>
              <a:rPr lang="en-US" sz="2500" dirty="0"/>
              <a:t>This is the goal you are going to set for yourself </a:t>
            </a:r>
          </a:p>
          <a:p>
            <a:pPr lvl="1"/>
            <a:r>
              <a:rPr lang="en-US" sz="2500" dirty="0"/>
              <a:t>If you are looking to decrease or “decelerate” a frequency you denote this with an upside down “A”</a:t>
            </a:r>
          </a:p>
          <a:p>
            <a:r>
              <a:rPr lang="en-US" sz="2500" dirty="0"/>
              <a:t>“x”-Errors</a:t>
            </a:r>
          </a:p>
          <a:p>
            <a:pPr lvl="1"/>
            <a:r>
              <a:rPr lang="en-US" sz="2500" dirty="0"/>
              <a:t>You will place an “x” to represent the number of errors you make during your timings</a:t>
            </a:r>
          </a:p>
          <a:p>
            <a:r>
              <a:rPr lang="en-US" sz="2500" dirty="0"/>
              <a:t>“.”-Correct</a:t>
            </a:r>
          </a:p>
          <a:p>
            <a:pPr lvl="1"/>
            <a:r>
              <a:rPr lang="en-US" sz="2500" dirty="0"/>
              <a:t>You will place a “.” to represent the number of correct responses you made during your timings</a:t>
            </a:r>
          </a:p>
        </p:txBody>
      </p:sp>
    </p:spTree>
    <p:extLst>
      <p:ext uri="{BB962C8B-B14F-4D97-AF65-F5344CB8AC3E}">
        <p14:creationId xmlns:p14="http://schemas.microsoft.com/office/powerpoint/2010/main" val="4283654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656EF-EF7B-4792-B24C-0D3668160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SCC Symbols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27227-D9E7-42AC-870F-AAFD76440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On “No Chance” days you will not connect any “.” or “x” to denote there were no opportunities to collect data</a:t>
            </a:r>
            <a:br>
              <a:rPr lang="en-US" sz="2600" dirty="0"/>
            </a:br>
            <a:endParaRPr lang="en-US" sz="2600" dirty="0"/>
          </a:p>
          <a:p>
            <a:r>
              <a:rPr lang="en-US" sz="2600" dirty="0"/>
              <a:t>The Record Floor</a:t>
            </a:r>
          </a:p>
          <a:p>
            <a:pPr lvl="1"/>
            <a:r>
              <a:rPr lang="en-US" sz="2600" dirty="0"/>
              <a:t>Lowest possible non-zero result of the assessment</a:t>
            </a:r>
          </a:p>
          <a:p>
            <a:pPr lvl="1"/>
            <a:r>
              <a:rPr lang="en-US" sz="2600" dirty="0"/>
              <a:t>Serves as a reminder of what results are possible</a:t>
            </a:r>
          </a:p>
          <a:p>
            <a:pPr lvl="1"/>
            <a:r>
              <a:rPr lang="en-US" sz="2600" dirty="0"/>
              <a:t>Remains constant </a:t>
            </a:r>
          </a:p>
          <a:p>
            <a:pPr lvl="1"/>
            <a:r>
              <a:rPr lang="en-US" sz="2600" dirty="0"/>
              <a:t>Formula: 1/counting time in minutes</a:t>
            </a:r>
          </a:p>
          <a:p>
            <a:pPr lvl="1"/>
            <a:r>
              <a:rPr lang="en-US" sz="2600" dirty="0"/>
              <a:t>Denoted with “_” </a:t>
            </a:r>
          </a:p>
        </p:txBody>
      </p:sp>
    </p:spTree>
    <p:extLst>
      <p:ext uri="{BB962C8B-B14F-4D97-AF65-F5344CB8AC3E}">
        <p14:creationId xmlns:p14="http://schemas.microsoft.com/office/powerpoint/2010/main" val="2247916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8EB4F-0A0F-4A30-B542-B4AB06E37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SCC Symbols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D1D04-DD28-4D67-8309-6765791FC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The Record Ceiling</a:t>
            </a:r>
          </a:p>
          <a:p>
            <a:pPr lvl="1"/>
            <a:r>
              <a:rPr lang="en-US" sz="2600" dirty="0"/>
              <a:t>Highest possible result of an assessment</a:t>
            </a:r>
          </a:p>
          <a:p>
            <a:pPr lvl="1"/>
            <a:r>
              <a:rPr lang="en-US" sz="2600" dirty="0"/>
              <a:t>Serves as a reminder of what results are possible</a:t>
            </a:r>
          </a:p>
          <a:p>
            <a:pPr lvl="1"/>
            <a:r>
              <a:rPr lang="en-US" sz="2600" dirty="0"/>
              <a:t>Remains constant</a:t>
            </a:r>
          </a:p>
          <a:p>
            <a:pPr lvl="1"/>
            <a:r>
              <a:rPr lang="en-US" sz="2600" dirty="0"/>
              <a:t>Formula: highest possible count/assessment time </a:t>
            </a:r>
          </a:p>
          <a:p>
            <a:pPr lvl="1"/>
            <a:r>
              <a:rPr lang="en-US" sz="2600" dirty="0"/>
              <a:t>Denoted with a “-”</a:t>
            </a:r>
          </a:p>
          <a:p>
            <a:pPr marL="0" indent="0">
              <a:buNone/>
            </a:pPr>
            <a:r>
              <a:rPr lang="en-US" sz="2600" b="1" dirty="0"/>
              <a:t>NOTE: </a:t>
            </a:r>
            <a:r>
              <a:rPr lang="en-US" sz="2600" dirty="0"/>
              <a:t>Try to avoid record ceilings </a:t>
            </a:r>
          </a:p>
          <a:p>
            <a:r>
              <a:rPr lang="en-US" sz="2600" dirty="0"/>
              <a:t>Provide more opportunities to demonstrate a behavior</a:t>
            </a:r>
          </a:p>
        </p:txBody>
      </p:sp>
    </p:spTree>
    <p:extLst>
      <p:ext uri="{BB962C8B-B14F-4D97-AF65-F5344CB8AC3E}">
        <p14:creationId xmlns:p14="http://schemas.microsoft.com/office/powerpoint/2010/main" val="1464874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B9194-F93B-44D6-950A-E9E0B6DEC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43468"/>
            <a:ext cx="9966960" cy="35924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9600" kern="1200" cap="all" baseline="0" dirty="0">
                <a:blipFill dpi="0" rotWithShape="1">
                  <a:blip r:embed="rId2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How </a:t>
            </a:r>
            <a:r>
              <a:rPr lang="en-US" sz="9600" dirty="0">
                <a:blipFill dpi="0" rotWithShape="1">
                  <a:blip r:embed="rId2"/>
                  <a:srcRect/>
                  <a:tile tx="6350" ty="-127000" sx="65000" sy="64000" flip="none" algn="tl"/>
                </a:blipFill>
              </a:rPr>
              <a:t>does This work?</a:t>
            </a:r>
            <a:endParaRPr lang="en-US" sz="9600" kern="1200" cap="all" baseline="0" dirty="0">
              <a:blipFill dpi="0" rotWithShape="1">
                <a:blip r:embed="rId2"/>
                <a:srcRect/>
                <a:tile tx="6350" ty="-127000" sx="65000" sy="64000" flip="none" algn="tl"/>
              </a:blip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81444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F573A-210F-41ED-945E-E7E4FC4D6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55CF08-98C4-4622-805B-4B5AD2BC0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638" y="228435"/>
            <a:ext cx="8242724" cy="640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654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6DBC3-18E9-4B9A-BE3A-50F5E53C6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SCC Symbols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FAB6B-B329-4E8C-A950-7A5FAF520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Slice/Lesson</a:t>
            </a:r>
          </a:p>
          <a:p>
            <a:pPr lvl="1"/>
            <a:r>
              <a:rPr lang="en-US" sz="2600" dirty="0"/>
              <a:t>“See-Say” or “Say-See”</a:t>
            </a:r>
          </a:p>
          <a:p>
            <a:pPr lvl="1"/>
            <a:r>
              <a:rPr lang="en-US" sz="2600" dirty="0"/>
              <a:t>Set number</a:t>
            </a:r>
          </a:p>
          <a:p>
            <a:r>
              <a:rPr lang="en-US" sz="2600" dirty="0"/>
              <a:t>Separate lessons by whether or not you are seeing the definition/saying the term or saying the definition when seeing the term</a:t>
            </a:r>
          </a:p>
        </p:txBody>
      </p:sp>
    </p:spTree>
    <p:extLst>
      <p:ext uri="{BB962C8B-B14F-4D97-AF65-F5344CB8AC3E}">
        <p14:creationId xmlns:p14="http://schemas.microsoft.com/office/powerpoint/2010/main" val="40560281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2A2917C-729A-4249-A928-22EE840CFF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5336693"/>
              </p:ext>
            </p:extLst>
          </p:nvPr>
        </p:nvGraphicFramePr>
        <p:xfrm>
          <a:off x="2032000" y="719666"/>
          <a:ext cx="609600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84911971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61351672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7439099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96766246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/>
                        <a:t>Start Time: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End Time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618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Minute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Correct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Errors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9497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53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7419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730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395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718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289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92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284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701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2266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4792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71B46-B71D-400D-96DC-A0F78C56C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Behavioral fluency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88875-FF29-44BF-9E7C-FE9F23931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Binder (1996)</a:t>
            </a:r>
          </a:p>
          <a:p>
            <a:pPr lvl="1"/>
            <a:r>
              <a:rPr lang="en-US" sz="2600" dirty="0"/>
              <a:t>Defined as combination of response accuracy &amp; response rate</a:t>
            </a:r>
          </a:p>
          <a:p>
            <a:pPr lvl="1"/>
            <a:r>
              <a:rPr lang="en-US" sz="2600" dirty="0"/>
              <a:t>Combines accuracy &amp; speed of response that enables individuals to demonstrate a skill efficiently &amp; effectively </a:t>
            </a:r>
          </a:p>
          <a:p>
            <a:r>
              <a:rPr lang="en-US" sz="2600" dirty="0"/>
              <a:t>Fluency </a:t>
            </a:r>
          </a:p>
          <a:p>
            <a:pPr lvl="1"/>
            <a:r>
              <a:rPr lang="en-US" sz="2600" dirty="0"/>
              <a:t>Teaching model that teaches specific elements of behavior over &amp; until the behavior becomes fluent</a:t>
            </a:r>
          </a:p>
        </p:txBody>
      </p:sp>
    </p:spTree>
    <p:extLst>
      <p:ext uri="{BB962C8B-B14F-4D97-AF65-F5344CB8AC3E}">
        <p14:creationId xmlns:p14="http://schemas.microsoft.com/office/powerpoint/2010/main" val="727075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98E64-9744-45F9-8E43-DF87834E9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Behavioral fluency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7F930-BFDD-4130-9889-0FD668FB7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Precisions teaching</a:t>
            </a:r>
          </a:p>
          <a:p>
            <a:pPr lvl="1"/>
            <a:r>
              <a:rPr lang="en-US" sz="2600" dirty="0"/>
              <a:t>Free-operant conditioning teaching model</a:t>
            </a:r>
          </a:p>
          <a:p>
            <a:pPr lvl="1"/>
            <a:r>
              <a:rPr lang="en-US" sz="2600" dirty="0"/>
              <a:t>Provides opportunity for learners to make weekly learning improvement decisions from self-charted &amp; error performance frequencies on standard change charts </a:t>
            </a:r>
          </a:p>
          <a:p>
            <a:pPr lvl="2"/>
            <a:r>
              <a:rPr lang="en-US" sz="2600" dirty="0"/>
              <a:t>Repeated daily one-minute timings build fluency</a:t>
            </a:r>
          </a:p>
          <a:p>
            <a:pPr lvl="2"/>
            <a:r>
              <a:rPr lang="en-US" sz="2600" dirty="0"/>
              <a:t>Fluent performance builds retention, endurance, application</a:t>
            </a:r>
          </a:p>
        </p:txBody>
      </p:sp>
    </p:spTree>
    <p:extLst>
      <p:ext uri="{BB962C8B-B14F-4D97-AF65-F5344CB8AC3E}">
        <p14:creationId xmlns:p14="http://schemas.microsoft.com/office/powerpoint/2010/main" val="2049941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B6EDA-7AA5-43D0-BE4B-C30C47430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</a:t>
            </a:r>
            <a:r>
              <a:rPr lang="en-US" dirty="0" err="1"/>
              <a:t>celeration</a:t>
            </a:r>
            <a:r>
              <a:rPr lang="en-US" dirty="0"/>
              <a:t> chart (SCC)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D1CCC-9B86-4383-91C6-F048E2C12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600" dirty="0">
                <a:ea typeface="ＭＳ Ｐゴシック" panose="020B0600070205080204" pitchFamily="34" charset="-128"/>
              </a:rPr>
              <a:t>Developed by Ogden Lindsley in 1965 </a:t>
            </a:r>
          </a:p>
          <a:p>
            <a:pPr lvl="1"/>
            <a:r>
              <a:rPr lang="en-US" altLang="en-US" sz="2600" dirty="0">
                <a:ea typeface="ＭＳ Ｐゴシック" panose="020B0600070205080204" pitchFamily="34" charset="-128"/>
              </a:rPr>
              <a:t>Displays frequency against continuous real-time line</a:t>
            </a:r>
          </a:p>
          <a:p>
            <a:pPr lvl="1"/>
            <a:r>
              <a:rPr lang="en-US" altLang="en-US" sz="2600" dirty="0">
                <a:ea typeface="ＭＳ Ｐゴシック" panose="020B0600070205080204" pitchFamily="34" charset="-128"/>
              </a:rPr>
              <a:t>Provides a graphic means of displaying </a:t>
            </a:r>
            <a:r>
              <a:rPr lang="en-US" altLang="en-US" sz="2600" dirty="0" err="1">
                <a:ea typeface="ＭＳ Ｐゴシック" panose="020B0600070205080204" pitchFamily="34" charset="-128"/>
              </a:rPr>
              <a:t>celeration</a:t>
            </a:r>
            <a:endParaRPr lang="en-US" altLang="en-US" sz="2600" dirty="0">
              <a:ea typeface="ＭＳ Ｐゴシック" panose="020B0600070205080204" pitchFamily="34" charset="-128"/>
            </a:endParaRPr>
          </a:p>
          <a:p>
            <a:r>
              <a:rPr lang="en-US" altLang="en-US" sz="2600" dirty="0" err="1">
                <a:ea typeface="ＭＳ Ｐゴシック" panose="020B0600070205080204" pitchFamily="34" charset="-128"/>
              </a:rPr>
              <a:t>Celeration</a:t>
            </a:r>
            <a:r>
              <a:rPr lang="en-US" altLang="en-US" sz="2600" dirty="0">
                <a:ea typeface="ＭＳ Ｐゴシック" panose="020B0600070205080204" pitchFamily="34" charset="-128"/>
              </a:rPr>
              <a:t> </a:t>
            </a:r>
          </a:p>
          <a:p>
            <a:pPr lvl="1"/>
            <a:r>
              <a:rPr lang="en-US" altLang="en-US" sz="2400" dirty="0">
                <a:ea typeface="ＭＳ Ｐゴシック" panose="020B0600070205080204" pitchFamily="34" charset="-128"/>
              </a:rPr>
              <a:t>Change in frequency over time</a:t>
            </a:r>
          </a:p>
          <a:p>
            <a:pPr lvl="1"/>
            <a:r>
              <a:rPr lang="en-US" altLang="en-US" sz="2600" dirty="0">
                <a:ea typeface="ＭＳ Ｐゴシック" panose="020B0600070205080204" pitchFamily="34" charset="-128"/>
              </a:rPr>
              <a:t> A universal measure of frequency change over time, giving a quantitative description of human behavior change (Calkin 2005)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550263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E58E1-ECEF-4261-B71B-8DC0D54AA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</a:t>
            </a:r>
            <a:r>
              <a:rPr lang="en-US" dirty="0" err="1"/>
              <a:t>celeration</a:t>
            </a:r>
            <a:r>
              <a:rPr lang="en-US" dirty="0"/>
              <a:t> chart (SCC)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12163-3E15-4004-8D94-546F1D39B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Celeration</a:t>
            </a:r>
            <a:endParaRPr lang="en-US" sz="2600" dirty="0"/>
          </a:p>
          <a:p>
            <a:pPr lvl="1"/>
            <a:r>
              <a:rPr lang="en-US" sz="2600" dirty="0"/>
              <a:t>Acceleration</a:t>
            </a:r>
          </a:p>
          <a:p>
            <a:pPr lvl="2"/>
            <a:r>
              <a:rPr lang="en-US" sz="2600" dirty="0"/>
              <a:t>Change is positive</a:t>
            </a:r>
          </a:p>
          <a:p>
            <a:pPr lvl="1"/>
            <a:r>
              <a:rPr lang="en-US" sz="2600" dirty="0"/>
              <a:t>Deceleration</a:t>
            </a:r>
          </a:p>
          <a:p>
            <a:pPr lvl="2"/>
            <a:r>
              <a:rPr lang="en-US" sz="2600" dirty="0"/>
              <a:t>Change is decreasing</a:t>
            </a:r>
          </a:p>
        </p:txBody>
      </p:sp>
    </p:spTree>
    <p:extLst>
      <p:ext uri="{BB962C8B-B14F-4D97-AF65-F5344CB8AC3E}">
        <p14:creationId xmlns:p14="http://schemas.microsoft.com/office/powerpoint/2010/main" val="2306719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349AD-639F-4C43-9402-C0787C7E6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</a:t>
            </a:r>
            <a:r>
              <a:rPr lang="en-US" dirty="0" err="1"/>
              <a:t>celeration</a:t>
            </a:r>
            <a:r>
              <a:rPr lang="en-US" dirty="0"/>
              <a:t> chart (</a:t>
            </a:r>
            <a:r>
              <a:rPr lang="en-US" dirty="0" err="1"/>
              <a:t>scc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62DAE-345B-43EE-AD93-E0AD01D96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4 different types of charts</a:t>
            </a:r>
          </a:p>
          <a:p>
            <a:pPr lvl="1"/>
            <a:r>
              <a:rPr lang="en-US" sz="2600" dirty="0"/>
              <a:t>Daily (most often used)</a:t>
            </a:r>
          </a:p>
          <a:p>
            <a:pPr lvl="1"/>
            <a:r>
              <a:rPr lang="en-US" sz="2600" dirty="0"/>
              <a:t>Weekly</a:t>
            </a:r>
          </a:p>
          <a:p>
            <a:pPr lvl="1"/>
            <a:r>
              <a:rPr lang="en-US" sz="2600" dirty="0"/>
              <a:t>Monthly</a:t>
            </a:r>
          </a:p>
          <a:p>
            <a:pPr lvl="1"/>
            <a:r>
              <a:rPr lang="en-US" sz="2600" dirty="0"/>
              <a:t>Yearly </a:t>
            </a:r>
          </a:p>
        </p:txBody>
      </p:sp>
    </p:spTree>
    <p:extLst>
      <p:ext uri="{BB962C8B-B14F-4D97-AF65-F5344CB8AC3E}">
        <p14:creationId xmlns:p14="http://schemas.microsoft.com/office/powerpoint/2010/main" val="100880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DF678-4B25-43D3-9DA2-D90281F3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</a:t>
            </a:r>
            <a:r>
              <a:rPr lang="en-US" dirty="0" err="1"/>
              <a:t>cEleration</a:t>
            </a:r>
            <a:r>
              <a:rPr lang="en-US" dirty="0"/>
              <a:t> Chart (SCC)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A0C39-DDFB-4FAB-A548-5B315DF751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SCC can tell us information on performance over time</a:t>
            </a:r>
          </a:p>
          <a:p>
            <a:pPr lvl="1"/>
            <a:r>
              <a:rPr lang="en-US" sz="2600" dirty="0"/>
              <a:t>Depending on which chart is used, it will determine how efficient and fluent someone performs on a particular skill</a:t>
            </a:r>
          </a:p>
          <a:p>
            <a:pPr lvl="1"/>
            <a:endParaRPr lang="en-US" sz="2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3E5C94-2F6B-7249-BEBE-03C6D074A3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80467" y="1653999"/>
            <a:ext cx="2663533" cy="520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277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3D0CE2-91FF-49B3-A5D8-181E900D7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AEBD96-C315-4F53-9D9E-0E20E993E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916AAA-66F6-4DFA-88ED-7E27CF6B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137D43F-BAD6-47F1-AA65-AEEA38A2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512C9B2-6B22-4211-A940-FCD7C2CD0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5F7DB84-CDE7-46F8-90DD-9D048A7D5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3D25154-9EF7-4C33-9AAC-7B3BE089F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AB9194-F93B-44D6-950A-E9E0B6DEC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43468"/>
            <a:ext cx="9966960" cy="35924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9600" kern="12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How to use the scc chart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604E8C0-C927-4C06-A96A-BF3323BA7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0"/>
            <a:ext cx="12192000" cy="2295831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DCECFD5-4C30-4892-9FF0-540E17955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10245590" y="5111496"/>
            <a:chExt cx="1080904" cy="1080902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5C67F70-EAFE-425C-8422-591620A96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5590" y="5111496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47FA16B-C217-4D91-84EA-5B0846BD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53681" y="5219586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5705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24F3C6-AE53-4855-831B-332CA4CEA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113" y="1004832"/>
            <a:ext cx="7009448" cy="509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3830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440</Words>
  <Application>Microsoft Macintosh PowerPoint</Application>
  <PresentationFormat>Widescreen</PresentationFormat>
  <Paragraphs>84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Rockwell</vt:lpstr>
      <vt:lpstr>Rockwell Condensed</vt:lpstr>
      <vt:lpstr>Rockwell Extra Bold</vt:lpstr>
      <vt:lpstr>Wingdings</vt:lpstr>
      <vt:lpstr>Wood Type</vt:lpstr>
      <vt:lpstr>Lecture 15: fluency</vt:lpstr>
      <vt:lpstr>Behavioral fluency</vt:lpstr>
      <vt:lpstr>Behavioral fluency</vt:lpstr>
      <vt:lpstr>Standard celeration chart (SCC)</vt:lpstr>
      <vt:lpstr>Standard celeration chart (SCC)</vt:lpstr>
      <vt:lpstr>Standard celeration chart (scc)</vt:lpstr>
      <vt:lpstr>Standard cEleration Chart (SCC)</vt:lpstr>
      <vt:lpstr>How to use the scc chart</vt:lpstr>
      <vt:lpstr>PowerPoint Presentation</vt:lpstr>
      <vt:lpstr>SCC Symbols</vt:lpstr>
      <vt:lpstr>SCC Symbols</vt:lpstr>
      <vt:lpstr>SCC Symbols</vt:lpstr>
      <vt:lpstr>How does This work?</vt:lpstr>
      <vt:lpstr>PowerPoint Presentation</vt:lpstr>
      <vt:lpstr>SCC Symbols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15: fluency</dc:title>
  <dc:creator>Megan Aclan</dc:creator>
  <cp:lastModifiedBy>Megan Aclan</cp:lastModifiedBy>
  <cp:revision>6</cp:revision>
  <dcterms:created xsi:type="dcterms:W3CDTF">2019-10-27T18:05:03Z</dcterms:created>
  <dcterms:modified xsi:type="dcterms:W3CDTF">2019-10-28T04:02:30Z</dcterms:modified>
</cp:coreProperties>
</file>